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86" r:id="rId2"/>
    <p:sldMasterId id="2147483712" r:id="rId3"/>
  </p:sldMasterIdLst>
  <p:notesMasterIdLst>
    <p:notesMasterId r:id="rId22"/>
  </p:notesMasterIdLst>
  <p:sldIdLst>
    <p:sldId id="2250" r:id="rId4"/>
    <p:sldId id="2251" r:id="rId5"/>
    <p:sldId id="2252" r:id="rId6"/>
    <p:sldId id="2253" r:id="rId7"/>
    <p:sldId id="2269" r:id="rId8"/>
    <p:sldId id="2260" r:id="rId9"/>
    <p:sldId id="2261" r:id="rId10"/>
    <p:sldId id="2259" r:id="rId11"/>
    <p:sldId id="2257" r:id="rId12"/>
    <p:sldId id="2258" r:id="rId13"/>
    <p:sldId id="2255" r:id="rId14"/>
    <p:sldId id="2256" r:id="rId15"/>
    <p:sldId id="2262" r:id="rId16"/>
    <p:sldId id="2264" r:id="rId17"/>
    <p:sldId id="2268" r:id="rId18"/>
    <p:sldId id="2267" r:id="rId19"/>
    <p:sldId id="2263" r:id="rId20"/>
    <p:sldId id="2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660"/>
  </p:normalViewPr>
  <p:slideViewPr>
    <p:cSldViewPr snapToGrid="0">
      <p:cViewPr varScale="1">
        <p:scale>
          <a:sx n="113" d="100"/>
          <a:sy n="113" d="100"/>
        </p:scale>
        <p:origin x="1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0381E1-E689-400B-B678-70D1C4263BAA}"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D31AF-158A-4FB3-8465-C94133BB4AC2}" type="slidenum">
              <a:rPr lang="en-US" smtClean="0"/>
              <a:t>‹#›</a:t>
            </a:fld>
            <a:endParaRPr lang="en-US"/>
          </a:p>
        </p:txBody>
      </p:sp>
    </p:spTree>
    <p:extLst>
      <p:ext uri="{BB962C8B-B14F-4D97-AF65-F5344CB8AC3E}">
        <p14:creationId xmlns:p14="http://schemas.microsoft.com/office/powerpoint/2010/main" val="295968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3:57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076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25F9B18-7F60-48C6-B9E6-F109D85CF72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3:57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823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78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8757795-A5FD-4205-981C-499BE3AE2AE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3:57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6009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428300168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5199035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16372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8529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7044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776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156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0342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589551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032786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393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210303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0B598-ABC4-42E7-B197-3579B7FAC773}"/>
              </a:ext>
            </a:extLst>
          </p:cNvPr>
          <p:cNvPicPr>
            <a:picLocks noChangeAspect="1"/>
          </p:cNvPicPr>
          <p:nvPr userDrawn="1"/>
        </p:nvPicPr>
        <p:blipFill>
          <a:blip r:embed="rId2"/>
          <a:srcRect/>
          <a:stretch/>
        </p:blipFill>
        <p:spPr>
          <a:xfrm>
            <a:off x="13651" y="3421457"/>
            <a:ext cx="12164698" cy="3139277"/>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74" name="Rectangle 273">
            <a:extLst>
              <a:ext uri="{FF2B5EF4-FFF2-40B4-BE49-F238E27FC236}">
                <a16:creationId xmlns:a16="http://schemas.microsoft.com/office/drawing/2014/main" id="{A7E1D5CA-4E85-4D33-85BF-CA6C8A80B7C4}"/>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bg1"/>
                    </a:gs>
                    <a:gs pos="57000">
                      <a:schemeClr val="bg1"/>
                    </a:gs>
                  </a:gsLst>
                  <a:lin ang="5400000" scaled="0"/>
                </a:gradFill>
                <a:effectLst/>
                <a:latin typeface="Segoe UI VSS (Regular)"/>
              </a:rPr>
              <a:t>Microsoft Confidential. Shared under NDA.</a:t>
            </a:r>
            <a:endParaRPr lang="en-US" sz="1100" dirty="0">
              <a:gradFill>
                <a:gsLst>
                  <a:gs pos="62564">
                    <a:schemeClr val="bg1"/>
                  </a:gs>
                  <a:gs pos="57000">
                    <a:schemeClr val="bg1"/>
                  </a:gs>
                </a:gsLst>
                <a:lin ang="5400000" scaled="0"/>
              </a:gradFill>
            </a:endParaRPr>
          </a:p>
        </p:txBody>
      </p:sp>
      <p:sp>
        <p:nvSpPr>
          <p:cNvPr id="276" name="Rectangle 275">
            <a:extLst>
              <a:ext uri="{FF2B5EF4-FFF2-40B4-BE49-F238E27FC236}">
                <a16:creationId xmlns:a16="http://schemas.microsoft.com/office/drawing/2014/main" id="{EEA11BCA-F1B6-4B08-BE49-A8159ED6F489}"/>
              </a:ext>
            </a:extLst>
          </p:cNvPr>
          <p:cNvSpPr/>
          <p:nvPr userDrawn="1"/>
        </p:nvSpPr>
        <p:spPr bwMode="auto">
          <a:xfrm>
            <a:off x="0" y="6554271"/>
            <a:ext cx="12192000" cy="30372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01751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332367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149506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18501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2451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35789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5754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6168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910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7107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9890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729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844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04825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95906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979840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2341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79876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500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9757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579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16569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1367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79062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957320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85161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189014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9239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560242-BDDA-480A-8565-43CAAD52169C}"/>
              </a:ext>
            </a:extLst>
          </p:cNvPr>
          <p:cNvSpPr>
            <a:spLocks noGrp="1"/>
          </p:cNvSpPr>
          <p:nvPr>
            <p:ph type="title" hasCustomPrompt="1"/>
          </p:nvPr>
        </p:nvSpPr>
        <p:spPr>
          <a:xfrm>
            <a:off x="457201" y="-688525"/>
            <a:ext cx="11277600" cy="567566"/>
          </a:xfrm>
        </p:spPr>
        <p:txBody>
          <a:bodyPr/>
          <a:lstStyle>
            <a:lvl1pPr>
              <a:defRPr/>
            </a:lvl1pPr>
          </a:lstStyle>
          <a:p>
            <a:r>
              <a:rPr lang="en-US"/>
              <a:t>Click to edit Master title style for screen readers</a:t>
            </a:r>
          </a:p>
        </p:txBody>
      </p:sp>
      <p:sp>
        <p:nvSpPr>
          <p:cNvPr id="6" name="TextBox 5">
            <a:extLst>
              <a:ext uri="{FF2B5EF4-FFF2-40B4-BE49-F238E27FC236}">
                <a16:creationId xmlns:a16="http://schemas.microsoft.com/office/drawing/2014/main" id="{68DF99A5-AFA2-431C-9681-89B9FD195729}"/>
              </a:ext>
            </a:extLst>
          </p:cNvPr>
          <p:cNvSpPr txBox="1"/>
          <p:nvPr userDrawn="1"/>
        </p:nvSpPr>
        <p:spPr>
          <a:xfrm>
            <a:off x="360088" y="1407853"/>
            <a:ext cx="11277600" cy="2831544"/>
          </a:xfrm>
          <a:prstGeom prst="rect">
            <a:avLst/>
          </a:prstGeom>
          <a:noFill/>
        </p:spPr>
        <p:txBody>
          <a:bodyPr wrap="square" rtlCol="0">
            <a:spAutoFit/>
          </a:bodyPr>
          <a:lstStyle/>
          <a:p>
            <a:r>
              <a:rPr lang="en-US" sz="3800" spc="600" baseline="0" dirty="0">
                <a:solidFill>
                  <a:schemeClr val="bg1"/>
                </a:solidFill>
                <a:latin typeface="Segoe UI Semibold" panose="020B0702040204020203" pitchFamily="34" charset="0"/>
                <a:cs typeface="Segoe UI Semibold" panose="020B0702040204020203" pitchFamily="34" charset="0"/>
              </a:rPr>
              <a:t>Identity &amp; Network Access</a:t>
            </a:r>
          </a:p>
          <a:p>
            <a:pPr>
              <a:spcBef>
                <a:spcPts val="2400"/>
              </a:spcBef>
              <a:spcAft>
                <a:spcPts val="0"/>
              </a:spcAft>
            </a:pPr>
            <a:r>
              <a:rPr lang="en-US" sz="6000" b="1" spc="600" baseline="0" dirty="0">
                <a:solidFill>
                  <a:schemeClr val="bg1"/>
                </a:solidFill>
                <a:latin typeface="+mn-lt"/>
                <a:ea typeface="Segoe UI Black" panose="020B0A02040204020203" pitchFamily="34" charset="0"/>
                <a:cs typeface="Segoe UI Semibold" panose="020B0702040204020203" pitchFamily="34" charset="0"/>
              </a:rPr>
              <a:t>Customer &amp; Partner Immersive Onsite</a:t>
            </a:r>
          </a:p>
        </p:txBody>
      </p:sp>
      <p:pic>
        <p:nvPicPr>
          <p:cNvPr id="4" name="Picture 3" descr="Microsoft logo">
            <a:extLst>
              <a:ext uri="{FF2B5EF4-FFF2-40B4-BE49-F238E27FC236}">
                <a16:creationId xmlns:a16="http://schemas.microsoft.com/office/drawing/2014/main" id="{9DDFBD01-E83E-DE4B-91D3-D0EA25ED9BE2}"/>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457200" y="319528"/>
            <a:ext cx="988036" cy="384722"/>
          </a:xfrm>
          <a:prstGeom prst="rect">
            <a:avLst/>
          </a:prstGeom>
        </p:spPr>
      </p:pic>
      <p:sp>
        <p:nvSpPr>
          <p:cNvPr id="16" name="Rectangle 15">
            <a:extLst>
              <a:ext uri="{FF2B5EF4-FFF2-40B4-BE49-F238E27FC236}">
                <a16:creationId xmlns:a16="http://schemas.microsoft.com/office/drawing/2014/main" id="{867EFBD4-8A2A-4F68-A538-CF2230E728CD}"/>
              </a:ext>
              <a:ext uri="{C183D7F6-B498-43B3-948B-1728B52AA6E4}">
                <adec:decorative xmlns:adec="http://schemas.microsoft.com/office/drawing/2017/decorative" val="1"/>
              </a:ext>
            </a:extLst>
          </p:cNvPr>
          <p:cNvSpPr/>
          <p:nvPr userDrawn="1"/>
        </p:nvSpPr>
        <p:spPr>
          <a:xfrm>
            <a:off x="470722" y="2160140"/>
            <a:ext cx="384048" cy="54864"/>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925AC3-D328-42D8-4D8B-139DBA7E6499}"/>
              </a:ext>
            </a:extLst>
          </p:cNvPr>
          <p:cNvPicPr>
            <a:picLocks noChangeAspect="1"/>
          </p:cNvPicPr>
          <p:nvPr userDrawn="1"/>
        </p:nvPicPr>
        <p:blipFill>
          <a:blip r:embed="rId3"/>
          <a:stretch>
            <a:fillRect/>
          </a:stretch>
        </p:blipFill>
        <p:spPr>
          <a:xfrm>
            <a:off x="0" y="3773968"/>
            <a:ext cx="12192000" cy="3078480"/>
          </a:xfrm>
          <a:prstGeom prst="rect">
            <a:avLst/>
          </a:prstGeom>
        </p:spPr>
      </p:pic>
    </p:spTree>
    <p:extLst>
      <p:ext uri="{BB962C8B-B14F-4D97-AF65-F5344CB8AC3E}">
        <p14:creationId xmlns:p14="http://schemas.microsoft.com/office/powerpoint/2010/main" val="18029264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Dividing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Slide Title</a:t>
            </a:r>
          </a:p>
        </p:txBody>
      </p:sp>
      <p:sp>
        <p:nvSpPr>
          <p:cNvPr id="3" name="Text Placeholder 2">
            <a:extLst>
              <a:ext uri="{FF2B5EF4-FFF2-40B4-BE49-F238E27FC236}">
                <a16:creationId xmlns:a16="http://schemas.microsoft.com/office/drawing/2014/main" id="{3D6ECDD9-D71D-244C-8907-BF7EB130F971}"/>
              </a:ext>
            </a:extLst>
          </p:cNvPr>
          <p:cNvSpPr>
            <a:spLocks noGrp="1"/>
          </p:cNvSpPr>
          <p:nvPr>
            <p:ph type="body" idx="1"/>
          </p:nvPr>
        </p:nvSpPr>
        <p:spPr>
          <a:xfrm>
            <a:off x="480392" y="3764929"/>
            <a:ext cx="10515600" cy="1500187"/>
          </a:xfrm>
        </p:spPr>
        <p:txBody>
          <a:bodyPr>
            <a:normAutofit/>
          </a:bodyPr>
          <a:lstStyle>
            <a:lvl1pPr marL="0" indent="0">
              <a:buNone/>
              <a:defRPr sz="1600">
                <a:solidFill>
                  <a:schemeClr val="bg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56404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Tree>
    <p:extLst>
      <p:ext uri="{BB962C8B-B14F-4D97-AF65-F5344CB8AC3E}">
        <p14:creationId xmlns:p14="http://schemas.microsoft.com/office/powerpoint/2010/main" val="27981521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Tree>
    <p:extLst>
      <p:ext uri="{BB962C8B-B14F-4D97-AF65-F5344CB8AC3E}">
        <p14:creationId xmlns:p14="http://schemas.microsoft.com/office/powerpoint/2010/main" val="403293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741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39485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 Trip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8099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 Triple Column -- Bullet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22074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asic - Fo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Tree>
    <p:extLst>
      <p:ext uri="{BB962C8B-B14F-4D97-AF65-F5344CB8AC3E}">
        <p14:creationId xmlns:p14="http://schemas.microsoft.com/office/powerpoint/2010/main" val="35172000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3146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Only_graphic">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27" name="Title 1">
            <a:extLst>
              <a:ext uri="{FF2B5EF4-FFF2-40B4-BE49-F238E27FC236}">
                <a16:creationId xmlns:a16="http://schemas.microsoft.com/office/drawing/2014/main" id="{F4E01ADA-3021-074C-884E-E8635709321E}"/>
              </a:ext>
            </a:extLst>
          </p:cNvPr>
          <p:cNvSpPr txBox="1">
            <a:spLocks/>
          </p:cNvSpPr>
          <p:nvPr userDrawn="1"/>
        </p:nvSpPr>
        <p:spPr>
          <a:xfrm>
            <a:off x="457200" y="1706218"/>
            <a:ext cx="11277600" cy="365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sz="1400" b="0" i="0">
                <a:solidFill>
                  <a:srgbClr val="081F2C">
                    <a:alpha val="70000"/>
                  </a:srgbClr>
                </a:solidFill>
                <a:latin typeface="Segoe UI" panose="020B0502040204020203" pitchFamily="34" charset="0"/>
                <a:cs typeface="Segoe UI" panose="020B0502040204020203" pitchFamily="34" charset="0"/>
              </a:rPr>
              <a:t>Please complete the short session survey</a:t>
            </a:r>
          </a:p>
        </p:txBody>
      </p:sp>
    </p:spTree>
    <p:extLst>
      <p:ext uri="{BB962C8B-B14F-4D97-AF65-F5344CB8AC3E}">
        <p14:creationId xmlns:p14="http://schemas.microsoft.com/office/powerpoint/2010/main" val="32080666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chemeClr val="bg1">
                    <a:alpha val="5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42927079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Thank you!</a:t>
            </a:r>
          </a:p>
        </p:txBody>
      </p:sp>
      <p:pic>
        <p:nvPicPr>
          <p:cNvPr id="5" name="Picture 4" descr="Heart">
            <a:extLst>
              <a:ext uri="{FF2B5EF4-FFF2-40B4-BE49-F238E27FC236}">
                <a16:creationId xmlns:a16="http://schemas.microsoft.com/office/drawing/2014/main" id="{4AB5F0F9-5720-AA4D-A422-BF397C234543}"/>
              </a:ext>
            </a:extLst>
          </p:cNvPr>
          <p:cNvPicPr>
            <a:picLocks noChangeAspect="1"/>
          </p:cNvPicPr>
          <p:nvPr userDrawn="1"/>
        </p:nvPicPr>
        <p:blipFill>
          <a:blip r:embed="rId2"/>
          <a:stretch>
            <a:fillRect/>
          </a:stretch>
        </p:blipFill>
        <p:spPr>
          <a:xfrm>
            <a:off x="2516630" y="2825521"/>
            <a:ext cx="1206958" cy="1206958"/>
          </a:xfrm>
          <a:prstGeom prst="rect">
            <a:avLst/>
          </a:prstGeom>
        </p:spPr>
      </p:pic>
    </p:spTree>
    <p:extLst>
      <p:ext uri="{BB962C8B-B14F-4D97-AF65-F5344CB8AC3E}">
        <p14:creationId xmlns:p14="http://schemas.microsoft.com/office/powerpoint/2010/main" val="43951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2854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245494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62379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1283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6.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6" Type="http://schemas.openxmlformats.org/officeDocument/2006/relationships/image" Target="../media/image12.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11.pn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1502840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3" r:id="rId18"/>
    <p:sldLayoutId id="2147483684" r:id="rId19"/>
    <p:sldLayoutId id="2147483685"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25964615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81F2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Chart, treemap chart&#10;&#10;Description automatically generated">
            <a:extLst>
              <a:ext uri="{FF2B5EF4-FFF2-40B4-BE49-F238E27FC236}">
                <a16:creationId xmlns:a16="http://schemas.microsoft.com/office/drawing/2014/main" id="{1DAC20A8-DCB3-F940-91EB-93ABD0EEAF5A}"/>
              </a:ext>
            </a:extLst>
          </p:cNvPr>
          <p:cNvPicPr>
            <a:picLocks noChangeAspect="1"/>
          </p:cNvPicPr>
          <p:nvPr userDrawn="1"/>
        </p:nvPicPr>
        <p:blipFill>
          <a:blip r:embed="rId14"/>
          <a:stretch>
            <a:fillRect/>
          </a:stretch>
        </p:blipFill>
        <p:spPr>
          <a:xfrm rot="16200000">
            <a:off x="12153609" y="207359"/>
            <a:ext cx="1914077" cy="149936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6DC0B355-FE70-9745-9668-87B412179700}"/>
              </a:ext>
            </a:extLst>
          </p:cNvPr>
          <p:cNvPicPr>
            <a:picLocks noChangeAspect="1"/>
          </p:cNvPicPr>
          <p:nvPr userDrawn="1"/>
        </p:nvPicPr>
        <p:blipFill>
          <a:blip r:embed="rId15"/>
          <a:stretch>
            <a:fillRect/>
          </a:stretch>
        </p:blipFill>
        <p:spPr>
          <a:xfrm>
            <a:off x="12360967" y="1986103"/>
            <a:ext cx="914400" cy="914400"/>
          </a:xfrm>
          <a:prstGeom prst="rect">
            <a:avLst/>
          </a:prstGeom>
        </p:spPr>
      </p:pic>
      <p:pic>
        <p:nvPicPr>
          <p:cNvPr id="6" name="Picture 5" descr="Logo&#10;&#10;Description automatically generated">
            <a:extLst>
              <a:ext uri="{FF2B5EF4-FFF2-40B4-BE49-F238E27FC236}">
                <a16:creationId xmlns:a16="http://schemas.microsoft.com/office/drawing/2014/main" id="{E11E0EAC-74CE-0C4C-8E33-8BCE50EA6A4C}"/>
              </a:ext>
            </a:extLst>
          </p:cNvPr>
          <p:cNvPicPr>
            <a:picLocks noChangeAspect="1"/>
          </p:cNvPicPr>
          <p:nvPr userDrawn="1"/>
        </p:nvPicPr>
        <p:blipFill>
          <a:blip r:embed="rId16"/>
          <a:stretch>
            <a:fillRect/>
          </a:stretch>
        </p:blipFill>
        <p:spPr>
          <a:xfrm>
            <a:off x="457200" y="319528"/>
            <a:ext cx="988036" cy="384722"/>
          </a:xfrm>
          <a:prstGeom prst="rect">
            <a:avLst/>
          </a:prstGeom>
        </p:spPr>
      </p:pic>
    </p:spTree>
    <p:extLst>
      <p:ext uri="{BB962C8B-B14F-4D97-AF65-F5344CB8AC3E}">
        <p14:creationId xmlns:p14="http://schemas.microsoft.com/office/powerpoint/2010/main" val="34124828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echcommunity.microsoft.com/t5/microsoft-entra-azure-ad-blog/update-your-applications-to-use-microsoft-authentication-library/ba-p/1257363" TargetMode="Externa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hyperlink" Target="https://learn.microsoft.com/en-us/azure/active-directory/develop/migrate-android-adal-msal" TargetMode="External"/><Relationship Id="rId3" Type="http://schemas.openxmlformats.org/officeDocument/2006/relationships/hyperlink" Target="https://learn.microsoft.com/en-us/azure/active-directory/develop/msal-compare-msal-js-and-adal-js" TargetMode="External"/><Relationship Id="rId7" Type="http://schemas.openxmlformats.org/officeDocument/2006/relationships/hyperlink" Target="https://learn.microsoft.com/en-us/azure/active-directory/develop/migrate-python-adal-msal" TargetMode="External"/><Relationship Id="rId2" Type="http://schemas.openxmlformats.org/officeDocument/2006/relationships/hyperlink" Target="https://learn.microsoft.com/en-us/azure/active-directory/develop/msal-migration#how-to-migrate-to-msal" TargetMode="External"/><Relationship Id="rId1" Type="http://schemas.openxmlformats.org/officeDocument/2006/relationships/slideLayout" Target="../slideLayouts/slideLayout27.xml"/><Relationship Id="rId6" Type="http://schemas.openxmlformats.org/officeDocument/2006/relationships/hyperlink" Target="https://learn.microsoft.com/en-us/azure/active-directory/develop/migrate-adal-msal-java" TargetMode="External"/><Relationship Id="rId11" Type="http://schemas.openxmlformats.org/officeDocument/2006/relationships/hyperlink" Target="https://learn.microsoft.com/en-us/azure/active-directory/develop/msal-net-migration-ios-broker" TargetMode="External"/><Relationship Id="rId5" Type="http://schemas.openxmlformats.org/officeDocument/2006/relationships/hyperlink" Target="https://learn.microsoft.com/en-us/azure/active-directory/develop/msal-net-migration" TargetMode="External"/><Relationship Id="rId10" Type="http://schemas.openxmlformats.org/officeDocument/2006/relationships/hyperlink" Target="https://learn.microsoft.com/en-us/azure/active-directory/develop/msal-net-migration-android-broker" TargetMode="External"/><Relationship Id="rId4" Type="http://schemas.openxmlformats.org/officeDocument/2006/relationships/hyperlink" Target="https://learn.microsoft.com/en-us/azure/active-directory/develop/msal-node-migration" TargetMode="External"/><Relationship Id="rId9" Type="http://schemas.openxmlformats.org/officeDocument/2006/relationships/hyperlink" Target="https://learn.microsoft.com/en-us/azure/active-directory/develop/migrate-objc-adal-msa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azure/active-directory/develop/msal-overview#languages-and-frameworks" TargetMode="External"/><Relationship Id="rId2" Type="http://schemas.openxmlformats.org/officeDocument/2006/relationships/hyperlink" Target="https://learn.microsoft.com/en-us/answers/topics/azure-ad-adal-deprecation.html" TargetMode="Externa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56.xml"/><Relationship Id="rId5" Type="http://schemas.openxmlformats.org/officeDocument/2006/relationships/image" Target="../media/image17.jp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ureAD/microsoft-authentication-library-for-dotnet/wiki/wam#proof-of-possession-access-tokens" TargetMode="External"/><Relationship Id="rId2" Type="http://schemas.openxmlformats.org/officeDocument/2006/relationships/hyperlink" Target="https://github.com/AzureAD/microsoft-authentication-library-for-js/blob/48f2df2559f6446fdeb5aa69335e6e5a369b647a/lib/msal-browser/docs/device-bound-tokens.md" TargetMode="External"/><Relationship Id="rId1" Type="http://schemas.openxmlformats.org/officeDocument/2006/relationships/slideLayout" Target="../slideLayouts/slideLayout4.xml"/><Relationship Id="rId4" Type="http://schemas.openxmlformats.org/officeDocument/2006/relationships/hyperlink" Target="https://techcommunity.microsoft.com/t5/microsoft-entra-azure-ad-blog/azure-ad-certificate-based-authentication-cba-on-mobile/ba-p/236567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0784-C542-4A0D-82A2-D0513BA41751}"/>
              </a:ext>
            </a:extLst>
          </p:cNvPr>
          <p:cNvSpPr>
            <a:spLocks noGrp="1"/>
          </p:cNvSpPr>
          <p:nvPr>
            <p:ph type="title" idx="4294967295"/>
          </p:nvPr>
        </p:nvSpPr>
        <p:spPr>
          <a:xfrm>
            <a:off x="584200" y="1162292"/>
            <a:ext cx="10726928" cy="2215991"/>
          </a:xfrm>
        </p:spPr>
        <p:txBody>
          <a:bodyPr/>
          <a:lstStyle/>
          <a:p>
            <a:r>
              <a:rPr lang="en-US" dirty="0">
                <a:solidFill>
                  <a:schemeClr val="accent1">
                    <a:lumMod val="50000"/>
                  </a:schemeClr>
                </a:solidFill>
              </a:rPr>
              <a:t>Microsoft Identity &amp; Network Access</a:t>
            </a:r>
            <a:br>
              <a:rPr lang="en-US" dirty="0">
                <a:solidFill>
                  <a:schemeClr val="accent1">
                    <a:lumMod val="50000"/>
                  </a:schemeClr>
                </a:solidFill>
              </a:rPr>
            </a:br>
            <a:r>
              <a:rPr lang="en-US" dirty="0">
                <a:solidFill>
                  <a:schemeClr val="accent1">
                    <a:lumMod val="50000"/>
                  </a:schemeClr>
                </a:solidFill>
              </a:rPr>
              <a:t>EMEA Virtual Onsite</a:t>
            </a:r>
            <a:br>
              <a:rPr lang="en-US" dirty="0">
                <a:solidFill>
                  <a:schemeClr val="accent1">
                    <a:lumMod val="50000"/>
                  </a:schemeClr>
                </a:solidFill>
              </a:rPr>
            </a:br>
            <a:r>
              <a:rPr lang="en-US" dirty="0">
                <a:solidFill>
                  <a:schemeClr val="accent1">
                    <a:lumMod val="50000"/>
                  </a:schemeClr>
                </a:solidFill>
              </a:rPr>
              <a:t>Application &amp; Developer Track</a:t>
            </a:r>
            <a:br>
              <a:rPr lang="en-US" dirty="0">
                <a:solidFill>
                  <a:schemeClr val="accent1">
                    <a:lumMod val="50000"/>
                  </a:schemeClr>
                </a:solidFill>
              </a:rPr>
            </a:br>
            <a:endParaRPr lang="en-US" dirty="0">
              <a:solidFill>
                <a:schemeClr val="accent1">
                  <a:lumMod val="50000"/>
                </a:schemeClr>
              </a:solidFill>
            </a:endParaRPr>
          </a:p>
        </p:txBody>
      </p:sp>
    </p:spTree>
    <p:extLst>
      <p:ext uri="{BB962C8B-B14F-4D97-AF65-F5344CB8AC3E}">
        <p14:creationId xmlns:p14="http://schemas.microsoft.com/office/powerpoint/2010/main" val="43216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A9D3-7FBB-4D4E-93BA-ECC7C7EFE1D0}"/>
              </a:ext>
            </a:extLst>
          </p:cNvPr>
          <p:cNvSpPr>
            <a:spLocks noGrp="1"/>
          </p:cNvSpPr>
          <p:nvPr>
            <p:ph type="title"/>
          </p:nvPr>
        </p:nvSpPr>
        <p:spPr/>
        <p:txBody>
          <a:bodyPr/>
          <a:lstStyle/>
          <a:p>
            <a:r>
              <a:rPr lang="en-US" dirty="0" err="1"/>
              <a:t>AuthenticationContext</a:t>
            </a:r>
            <a:r>
              <a:rPr lang="en-US" dirty="0"/>
              <a:t> vs Client Applications</a:t>
            </a:r>
          </a:p>
        </p:txBody>
      </p:sp>
      <p:sp>
        <p:nvSpPr>
          <p:cNvPr id="3" name="Content Placeholder 2">
            <a:extLst>
              <a:ext uri="{FF2B5EF4-FFF2-40B4-BE49-F238E27FC236}">
                <a16:creationId xmlns:a16="http://schemas.microsoft.com/office/drawing/2014/main" id="{DBE65717-FBBD-40D0-A188-B4A8AB51D0E3}"/>
              </a:ext>
            </a:extLst>
          </p:cNvPr>
          <p:cNvSpPr>
            <a:spLocks noGrp="1"/>
          </p:cNvSpPr>
          <p:nvPr>
            <p:ph sz="quarter" idx="10"/>
          </p:nvPr>
        </p:nvSpPr>
        <p:spPr>
          <a:xfrm>
            <a:off x="584200" y="1435100"/>
            <a:ext cx="11018838" cy="3040832"/>
          </a:xfrm>
        </p:spPr>
        <p:txBody>
          <a:bodyPr/>
          <a:lstStyle/>
          <a:p>
            <a:r>
              <a:rPr lang="en-US" dirty="0"/>
              <a:t>ADAL has an </a:t>
            </a:r>
            <a:r>
              <a:rPr lang="en-US" dirty="0" err="1"/>
              <a:t>AuthenticationContext</a:t>
            </a:r>
            <a:r>
              <a:rPr lang="en-US" dirty="0"/>
              <a:t> class</a:t>
            </a:r>
          </a:p>
          <a:p>
            <a:pPr lvl="1"/>
            <a:r>
              <a:rPr lang="en-US" dirty="0"/>
              <a:t>Handles all types of applications</a:t>
            </a:r>
          </a:p>
          <a:p>
            <a:pPr lvl="1"/>
            <a:endParaRPr lang="en-US" dirty="0"/>
          </a:p>
          <a:p>
            <a:r>
              <a:rPr lang="en-US" dirty="0"/>
              <a:t>MSAL has a collection of client applications</a:t>
            </a:r>
          </a:p>
          <a:p>
            <a:pPr lvl="1"/>
            <a:r>
              <a:rPr lang="en-US" dirty="0"/>
              <a:t>Public client application are used for apps on devices, desktop computers, web browsers. Can keep secrets. </a:t>
            </a:r>
          </a:p>
          <a:p>
            <a:pPr lvl="1"/>
            <a:r>
              <a:rPr lang="en-US" dirty="0"/>
              <a:t>Confidential client applications run on servers. They are considered difficult to access and can keep secrets. </a:t>
            </a:r>
          </a:p>
        </p:txBody>
      </p:sp>
    </p:spTree>
    <p:extLst>
      <p:ext uri="{BB962C8B-B14F-4D97-AF65-F5344CB8AC3E}">
        <p14:creationId xmlns:p14="http://schemas.microsoft.com/office/powerpoint/2010/main" val="34483671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BF994-2533-4C3A-AE4B-A37264C473CE}"/>
              </a:ext>
            </a:extLst>
          </p:cNvPr>
          <p:cNvSpPr>
            <a:spLocks noGrp="1"/>
          </p:cNvSpPr>
          <p:nvPr>
            <p:ph type="title"/>
          </p:nvPr>
        </p:nvSpPr>
        <p:spPr/>
        <p:txBody>
          <a:bodyPr/>
          <a:lstStyle/>
          <a:p>
            <a:r>
              <a:rPr lang="en-US" dirty="0"/>
              <a:t>ADAL is not advancing</a:t>
            </a:r>
          </a:p>
        </p:txBody>
      </p:sp>
      <p:sp>
        <p:nvSpPr>
          <p:cNvPr id="3" name="Content Placeholder 2">
            <a:extLst>
              <a:ext uri="{FF2B5EF4-FFF2-40B4-BE49-F238E27FC236}">
                <a16:creationId xmlns:a16="http://schemas.microsoft.com/office/drawing/2014/main" id="{EB75F07E-695E-49C4-B8A4-49B23DB3BFE6}"/>
              </a:ext>
            </a:extLst>
          </p:cNvPr>
          <p:cNvSpPr>
            <a:spLocks noGrp="1"/>
          </p:cNvSpPr>
          <p:nvPr>
            <p:ph sz="quarter" idx="10"/>
          </p:nvPr>
        </p:nvSpPr>
        <p:spPr>
          <a:xfrm>
            <a:off x="584200" y="1435100"/>
            <a:ext cx="11018838" cy="5515356"/>
          </a:xfrm>
        </p:spPr>
        <p:txBody>
          <a:bodyPr/>
          <a:lstStyle/>
          <a:p>
            <a:r>
              <a:rPr lang="en-US" dirty="0"/>
              <a:t>No new features have been added to ADAL since June 30, 2020.</a:t>
            </a:r>
          </a:p>
          <a:p>
            <a:r>
              <a:rPr lang="en-US" dirty="0"/>
              <a:t>There are no ADAL feature releases planned.</a:t>
            </a:r>
          </a:p>
          <a:p>
            <a:r>
              <a:rPr lang="en-US" dirty="0"/>
              <a:t>There are no new platform version releases planned.</a:t>
            </a:r>
          </a:p>
          <a:p>
            <a:r>
              <a:rPr lang="en-US" dirty="0">
                <a:hlinkClick r:id="rId2"/>
              </a:rPr>
              <a:t>Update your applications to use Microsoft Authentication Library and Microsoft Graph API - Microsoft Community Hub</a:t>
            </a:r>
            <a:endParaRPr lang="en-US" dirty="0"/>
          </a:p>
          <a:p>
            <a:r>
              <a:rPr lang="en-US" dirty="0"/>
              <a:t>Support will direct you to upgrade to MSAL as a first step. </a:t>
            </a:r>
          </a:p>
          <a:p>
            <a:r>
              <a:rPr lang="en-US" dirty="0"/>
              <a:t>From December 2022 this will be only option.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63E4F33C-7D7F-45D3-A33B-9294A6F78210}"/>
              </a:ext>
            </a:extLst>
          </p:cNvPr>
          <p:cNvPicPr>
            <a:picLocks noChangeAspect="1"/>
          </p:cNvPicPr>
          <p:nvPr/>
        </p:nvPicPr>
        <p:blipFill>
          <a:blip r:embed="rId3"/>
          <a:stretch>
            <a:fillRect/>
          </a:stretch>
        </p:blipFill>
        <p:spPr>
          <a:xfrm>
            <a:off x="750455" y="4879732"/>
            <a:ext cx="10108720" cy="1978268"/>
          </a:xfrm>
          <a:prstGeom prst="rect">
            <a:avLst/>
          </a:prstGeom>
        </p:spPr>
      </p:pic>
    </p:spTree>
    <p:extLst>
      <p:ext uri="{BB962C8B-B14F-4D97-AF65-F5344CB8AC3E}">
        <p14:creationId xmlns:p14="http://schemas.microsoft.com/office/powerpoint/2010/main" val="21938924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BE98-5A67-4489-96CB-53125CB6BE57}"/>
              </a:ext>
            </a:extLst>
          </p:cNvPr>
          <p:cNvSpPr>
            <a:spLocks noGrp="1"/>
          </p:cNvSpPr>
          <p:nvPr>
            <p:ph type="title"/>
          </p:nvPr>
        </p:nvSpPr>
        <p:spPr/>
        <p:txBody>
          <a:bodyPr/>
          <a:lstStyle/>
          <a:p>
            <a:r>
              <a:rPr lang="en-US" dirty="0"/>
              <a:t>How can you find the ADAL apps in your tenant ?</a:t>
            </a:r>
          </a:p>
        </p:txBody>
      </p:sp>
      <p:sp>
        <p:nvSpPr>
          <p:cNvPr id="3" name="Content Placeholder 2">
            <a:extLst>
              <a:ext uri="{FF2B5EF4-FFF2-40B4-BE49-F238E27FC236}">
                <a16:creationId xmlns:a16="http://schemas.microsoft.com/office/drawing/2014/main" id="{AD36BDF5-BF0F-4329-BDA3-FF81AE50F208}"/>
              </a:ext>
            </a:extLst>
          </p:cNvPr>
          <p:cNvSpPr>
            <a:spLocks noGrp="1"/>
          </p:cNvSpPr>
          <p:nvPr>
            <p:ph sz="quarter" idx="10"/>
          </p:nvPr>
        </p:nvSpPr>
        <p:spPr>
          <a:xfrm>
            <a:off x="588263" y="1202126"/>
            <a:ext cx="11018838" cy="430887"/>
          </a:xfrm>
        </p:spPr>
        <p:txBody>
          <a:bodyPr/>
          <a:lstStyle/>
          <a:p>
            <a:r>
              <a:rPr lang="en-US" dirty="0"/>
              <a:t>Sign in workbook - good place to start</a:t>
            </a:r>
          </a:p>
        </p:txBody>
      </p:sp>
      <p:pic>
        <p:nvPicPr>
          <p:cNvPr id="5" name="Picture 4">
            <a:extLst>
              <a:ext uri="{FF2B5EF4-FFF2-40B4-BE49-F238E27FC236}">
                <a16:creationId xmlns:a16="http://schemas.microsoft.com/office/drawing/2014/main" id="{B23E9469-98DC-4C3B-963A-7FC061F4B6F8}"/>
              </a:ext>
            </a:extLst>
          </p:cNvPr>
          <p:cNvPicPr>
            <a:picLocks noChangeAspect="1"/>
          </p:cNvPicPr>
          <p:nvPr/>
        </p:nvPicPr>
        <p:blipFill>
          <a:blip r:embed="rId2"/>
          <a:stretch>
            <a:fillRect/>
          </a:stretch>
        </p:blipFill>
        <p:spPr>
          <a:xfrm>
            <a:off x="0" y="1823942"/>
            <a:ext cx="12192000" cy="5034058"/>
          </a:xfrm>
          <a:prstGeom prst="rect">
            <a:avLst/>
          </a:prstGeom>
        </p:spPr>
      </p:pic>
    </p:spTree>
    <p:extLst>
      <p:ext uri="{BB962C8B-B14F-4D97-AF65-F5344CB8AC3E}">
        <p14:creationId xmlns:p14="http://schemas.microsoft.com/office/powerpoint/2010/main" val="40913406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A35B-EF2F-47B4-B8EE-A950DF1DBA20}"/>
              </a:ext>
            </a:extLst>
          </p:cNvPr>
          <p:cNvSpPr>
            <a:spLocks noGrp="1"/>
          </p:cNvSpPr>
          <p:nvPr>
            <p:ph type="title"/>
          </p:nvPr>
        </p:nvSpPr>
        <p:spPr>
          <a:xfrm>
            <a:off x="586740" y="258418"/>
            <a:ext cx="11018520" cy="553998"/>
          </a:xfrm>
        </p:spPr>
        <p:txBody>
          <a:bodyPr/>
          <a:lstStyle/>
          <a:p>
            <a:r>
              <a:rPr lang="en-US" dirty="0"/>
              <a:t>Each MSAL platform version has a </a:t>
            </a:r>
            <a:r>
              <a:rPr lang="en-US" dirty="0">
                <a:hlinkClick r:id="rId2"/>
              </a:rPr>
              <a:t>migration guide</a:t>
            </a:r>
            <a:r>
              <a:rPr lang="en-US" dirty="0"/>
              <a:t>.  </a:t>
            </a:r>
          </a:p>
        </p:txBody>
      </p:sp>
      <p:sp>
        <p:nvSpPr>
          <p:cNvPr id="3" name="Content Placeholder 2">
            <a:extLst>
              <a:ext uri="{FF2B5EF4-FFF2-40B4-BE49-F238E27FC236}">
                <a16:creationId xmlns:a16="http://schemas.microsoft.com/office/drawing/2014/main" id="{438EB83A-37C6-46F7-AF82-07D8405173CB}"/>
              </a:ext>
            </a:extLst>
          </p:cNvPr>
          <p:cNvSpPr>
            <a:spLocks noGrp="1"/>
          </p:cNvSpPr>
          <p:nvPr>
            <p:ph sz="quarter" idx="12"/>
          </p:nvPr>
        </p:nvSpPr>
        <p:spPr>
          <a:xfrm>
            <a:off x="590550" y="1015063"/>
            <a:ext cx="5211763" cy="5687711"/>
          </a:xfrm>
        </p:spPr>
        <p:txBody>
          <a:bodyPr/>
          <a:lstStyle/>
          <a:p>
            <a:r>
              <a:rPr lang="en-US" sz="2400" b="1" dirty="0">
                <a:effectLst/>
              </a:rPr>
              <a:t>Single-page app (SPA)</a:t>
            </a:r>
            <a:endParaRPr lang="en-US" sz="2400" dirty="0">
              <a:effectLst/>
            </a:endParaRPr>
          </a:p>
          <a:p>
            <a:pPr>
              <a:buFont typeface="Arial" panose="020B0604020202020204" pitchFamily="34" charset="0"/>
              <a:buChar char="•"/>
            </a:pPr>
            <a:r>
              <a:rPr lang="en-US" sz="2400" u="none" strike="noStrike" dirty="0">
                <a:effectLst/>
                <a:hlinkClick r:id="rId3"/>
              </a:rPr>
              <a:t>ADAL.js to MSAL.js</a:t>
            </a:r>
            <a:endParaRPr lang="en-US" sz="2400" dirty="0">
              <a:effectLst/>
            </a:endParaRPr>
          </a:p>
          <a:p>
            <a:r>
              <a:rPr lang="en-US" sz="2400" b="1" dirty="0">
                <a:effectLst/>
              </a:rPr>
              <a:t>Web app</a:t>
            </a:r>
            <a:endParaRPr lang="en-US" sz="2400" dirty="0">
              <a:effectLst/>
            </a:endParaRPr>
          </a:p>
          <a:p>
            <a:pPr>
              <a:buFont typeface="Arial" panose="020B0604020202020204" pitchFamily="34" charset="0"/>
              <a:buChar char="•"/>
            </a:pPr>
            <a:r>
              <a:rPr lang="en-US" sz="2400" u="none" strike="noStrike" dirty="0">
                <a:effectLst/>
                <a:hlinkClick r:id="rId4"/>
              </a:rPr>
              <a:t>ADAL Node to MSAL Node</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a:p>
            <a:r>
              <a:rPr lang="en-US" sz="2400" b="1" dirty="0">
                <a:effectLst/>
              </a:rPr>
              <a:t>Web API</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u="none" strike="noStrike" dirty="0">
              <a:effectLst/>
            </a:endParaRPr>
          </a:p>
          <a:p>
            <a:r>
              <a:rPr lang="en-US" sz="2400" b="1" dirty="0">
                <a:effectLst/>
              </a:rPr>
              <a:t>Desktop app</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p:txBody>
      </p:sp>
      <p:sp>
        <p:nvSpPr>
          <p:cNvPr id="4" name="Content Placeholder 3">
            <a:extLst>
              <a:ext uri="{FF2B5EF4-FFF2-40B4-BE49-F238E27FC236}">
                <a16:creationId xmlns:a16="http://schemas.microsoft.com/office/drawing/2014/main" id="{139AB60B-7CF4-4BD9-BA2B-10C954204753}"/>
              </a:ext>
            </a:extLst>
          </p:cNvPr>
          <p:cNvSpPr>
            <a:spLocks noGrp="1"/>
          </p:cNvSpPr>
          <p:nvPr>
            <p:ph sz="quarter" idx="13"/>
          </p:nvPr>
        </p:nvSpPr>
        <p:spPr>
          <a:xfrm>
            <a:off x="6389689" y="1015063"/>
            <a:ext cx="5219700" cy="5613845"/>
          </a:xfrm>
        </p:spPr>
        <p:txBody>
          <a:bodyPr/>
          <a:lstStyle/>
          <a:p>
            <a:r>
              <a:rPr lang="en-US" sz="2400" b="1" dirty="0">
                <a:effectLst/>
              </a:rPr>
              <a:t>Mobile app</a:t>
            </a:r>
            <a:endParaRPr lang="en-US" sz="2400" dirty="0">
              <a:effectLst/>
            </a:endParaRPr>
          </a:p>
          <a:p>
            <a:pPr>
              <a:buFont typeface="Arial" panose="020B0604020202020204" pitchFamily="34" charset="0"/>
              <a:buChar char="•"/>
            </a:pPr>
            <a:r>
              <a:rPr lang="en-US" sz="2400" u="none" strike="noStrike" dirty="0" err="1">
                <a:effectLst/>
                <a:hlinkClick r:id="rId8"/>
              </a:rPr>
              <a:t>ADAL.Android</a:t>
            </a:r>
            <a:r>
              <a:rPr lang="en-US" sz="2400" u="none" strike="noStrike" dirty="0">
                <a:effectLst/>
                <a:hlinkClick r:id="rId8"/>
              </a:rPr>
              <a:t> to </a:t>
            </a:r>
            <a:r>
              <a:rPr lang="en-US" sz="2400" u="none" strike="noStrike" dirty="0" err="1">
                <a:effectLst/>
                <a:hlinkClick r:id="rId8"/>
              </a:rPr>
              <a:t>MSAL.Android</a:t>
            </a:r>
            <a:endParaRPr lang="en-US" sz="2400" dirty="0">
              <a:effectLst/>
            </a:endParaRPr>
          </a:p>
          <a:p>
            <a:pPr>
              <a:buFont typeface="Arial" panose="020B0604020202020204" pitchFamily="34" charset="0"/>
              <a:buChar char="•"/>
            </a:pPr>
            <a:r>
              <a:rPr lang="en-US" sz="2400" u="none" strike="noStrike" dirty="0" err="1">
                <a:effectLst/>
                <a:hlinkClick r:id="rId9"/>
              </a:rPr>
              <a:t>ADAL.iOS</a:t>
            </a:r>
            <a:r>
              <a:rPr lang="en-US" sz="2400" u="none" strike="noStrike" dirty="0">
                <a:effectLst/>
                <a:hlinkClick r:id="rId9"/>
              </a:rPr>
              <a:t> to </a:t>
            </a:r>
            <a:r>
              <a:rPr lang="en-US" sz="2400" u="none" strike="noStrike" dirty="0" err="1">
                <a:effectLst/>
                <a:hlinkClick r:id="rId9"/>
              </a:rPr>
              <a:t>MSAL.iOS</a:t>
            </a:r>
            <a:endParaRPr lang="en-US" sz="2400" dirty="0">
              <a:effectLst/>
            </a:endParaRPr>
          </a:p>
          <a:p>
            <a:pPr>
              <a:buFont typeface="Arial" panose="020B0604020202020204" pitchFamily="34" charset="0"/>
              <a:buChar char="•"/>
            </a:pPr>
            <a:r>
              <a:rPr lang="en-US" sz="2400" u="none" strike="noStrike" dirty="0">
                <a:effectLst/>
                <a:hlinkClick r:id="rId10"/>
              </a:rPr>
              <a:t>Xamarin Android using brokers to MSAL.NET</a:t>
            </a:r>
            <a:endParaRPr lang="en-US" sz="2400" dirty="0">
              <a:effectLst/>
            </a:endParaRPr>
          </a:p>
          <a:p>
            <a:pPr>
              <a:buFont typeface="Arial" panose="020B0604020202020204" pitchFamily="34" charset="0"/>
              <a:buChar char="•"/>
            </a:pPr>
            <a:r>
              <a:rPr lang="en-US" sz="2400" u="none" strike="noStrike" dirty="0">
                <a:effectLst/>
                <a:hlinkClick r:id="rId11"/>
              </a:rPr>
              <a:t>Xamarin iOS using brokers to MSAL.NET</a:t>
            </a:r>
            <a:endParaRPr lang="en-US" sz="2400" dirty="0">
              <a:effectLst/>
            </a:endParaRPr>
          </a:p>
          <a:p>
            <a:r>
              <a:rPr lang="en-US" sz="2400" b="1" dirty="0">
                <a:effectLst/>
              </a:rPr>
              <a:t>Service / daemon app</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a:p>
            <a:pPr>
              <a:buFont typeface="Arial" panose="020B0604020202020204" pitchFamily="34" charset="0"/>
              <a:buChar char="•"/>
            </a:pPr>
            <a:r>
              <a:rPr lang="en-US" sz="2400" u="none" strike="noStrike" dirty="0">
                <a:effectLst/>
                <a:hlinkClick r:id="rId4"/>
              </a:rPr>
              <a:t>ADAL Node to MSAL Node</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endParaRPr lang="en-US" dirty="0"/>
          </a:p>
        </p:txBody>
      </p:sp>
    </p:spTree>
    <p:extLst>
      <p:ext uri="{BB962C8B-B14F-4D97-AF65-F5344CB8AC3E}">
        <p14:creationId xmlns:p14="http://schemas.microsoft.com/office/powerpoint/2010/main" val="15371555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1B941-210F-41EE-BB1E-A5D9EFECA1ED}"/>
              </a:ext>
            </a:extLst>
          </p:cNvPr>
          <p:cNvSpPr>
            <a:spLocks noGrp="1"/>
          </p:cNvSpPr>
          <p:nvPr>
            <p:ph type="title"/>
          </p:nvPr>
        </p:nvSpPr>
        <p:spPr/>
        <p:txBody>
          <a:bodyPr/>
          <a:lstStyle/>
          <a:p>
            <a:r>
              <a:rPr lang="en-US" dirty="0"/>
              <a:t>Let's look at some MSAL.NET examples</a:t>
            </a:r>
          </a:p>
        </p:txBody>
      </p:sp>
    </p:spTree>
    <p:extLst>
      <p:ext uri="{BB962C8B-B14F-4D97-AF65-F5344CB8AC3E}">
        <p14:creationId xmlns:p14="http://schemas.microsoft.com/office/powerpoint/2010/main" val="794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0C9D4-3093-451C-B500-1A4CB6E9FDE6}"/>
              </a:ext>
            </a:extLst>
          </p:cNvPr>
          <p:cNvSpPr>
            <a:spLocks noGrp="1"/>
          </p:cNvSpPr>
          <p:nvPr>
            <p:ph type="title"/>
          </p:nvPr>
        </p:nvSpPr>
        <p:spPr/>
        <p:txBody>
          <a:bodyPr/>
          <a:lstStyle/>
          <a:p>
            <a:r>
              <a:rPr lang="en-US" dirty="0"/>
              <a:t>Microsoft Identity Web</a:t>
            </a:r>
          </a:p>
        </p:txBody>
      </p:sp>
      <p:sp>
        <p:nvSpPr>
          <p:cNvPr id="4" name="Content Placeholder 3">
            <a:extLst>
              <a:ext uri="{FF2B5EF4-FFF2-40B4-BE49-F238E27FC236}">
                <a16:creationId xmlns:a16="http://schemas.microsoft.com/office/drawing/2014/main" id="{F209519B-A49C-4C3D-8B55-B9CF1B8EB263}"/>
              </a:ext>
            </a:extLst>
          </p:cNvPr>
          <p:cNvSpPr>
            <a:spLocks noGrp="1"/>
          </p:cNvSpPr>
          <p:nvPr>
            <p:ph sz="quarter" idx="10"/>
          </p:nvPr>
        </p:nvSpPr>
        <p:spPr>
          <a:xfrm>
            <a:off x="584200" y="1435100"/>
            <a:ext cx="5951772" cy="2412968"/>
          </a:xfrm>
        </p:spPr>
        <p:txBody>
          <a:bodyPr/>
          <a:lstStyle/>
          <a:p>
            <a:r>
              <a:rPr lang="en-US" dirty="0"/>
              <a:t>A member of the MSAL “family”</a:t>
            </a:r>
          </a:p>
          <a:p>
            <a:r>
              <a:rPr lang="en-US" dirty="0"/>
              <a:t>The glue between many components</a:t>
            </a:r>
          </a:p>
          <a:p>
            <a:r>
              <a:rPr lang="en-US" dirty="0"/>
              <a:t>A higher-level library</a:t>
            </a:r>
          </a:p>
          <a:p>
            <a:pPr marL="0"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C549C671-B628-4BBD-8AD1-B283E5E55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132" y="178794"/>
            <a:ext cx="4505325" cy="3457575"/>
          </a:xfrm>
          <a:prstGeom prst="rect">
            <a:avLst/>
          </a:prstGeom>
        </p:spPr>
      </p:pic>
      <p:pic>
        <p:nvPicPr>
          <p:cNvPr id="8" name="Picture 7">
            <a:extLst>
              <a:ext uri="{FF2B5EF4-FFF2-40B4-BE49-F238E27FC236}">
                <a16:creationId xmlns:a16="http://schemas.microsoft.com/office/drawing/2014/main" id="{5FC44768-406C-428E-8349-D2A3A68EE1EE}"/>
              </a:ext>
            </a:extLst>
          </p:cNvPr>
          <p:cNvPicPr>
            <a:picLocks noChangeAspect="1"/>
          </p:cNvPicPr>
          <p:nvPr/>
        </p:nvPicPr>
        <p:blipFill>
          <a:blip r:embed="rId3"/>
          <a:stretch>
            <a:fillRect/>
          </a:stretch>
        </p:blipFill>
        <p:spPr>
          <a:xfrm>
            <a:off x="167133" y="4255924"/>
            <a:ext cx="5496692" cy="2333951"/>
          </a:xfrm>
          <a:prstGeom prst="rect">
            <a:avLst/>
          </a:prstGeom>
        </p:spPr>
      </p:pic>
      <p:sp>
        <p:nvSpPr>
          <p:cNvPr id="9" name="Arrow: Right 8">
            <a:extLst>
              <a:ext uri="{FF2B5EF4-FFF2-40B4-BE49-F238E27FC236}">
                <a16:creationId xmlns:a16="http://schemas.microsoft.com/office/drawing/2014/main" id="{277DB480-991C-4554-9917-72989A590EE5}"/>
              </a:ext>
            </a:extLst>
          </p:cNvPr>
          <p:cNvSpPr/>
          <p:nvPr/>
        </p:nvSpPr>
        <p:spPr bwMode="auto">
          <a:xfrm>
            <a:off x="5693134" y="5160397"/>
            <a:ext cx="1209871" cy="42141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3B3B70-C1C6-4312-89ED-8A0A43D6E9C4}"/>
              </a:ext>
            </a:extLst>
          </p:cNvPr>
          <p:cNvPicPr>
            <a:picLocks noChangeAspect="1"/>
          </p:cNvPicPr>
          <p:nvPr/>
        </p:nvPicPr>
        <p:blipFill>
          <a:blip r:embed="rId4"/>
          <a:stretch>
            <a:fillRect/>
          </a:stretch>
        </p:blipFill>
        <p:spPr>
          <a:xfrm>
            <a:off x="6903005" y="4113630"/>
            <a:ext cx="4906060" cy="2514951"/>
          </a:xfrm>
          <a:prstGeom prst="rect">
            <a:avLst/>
          </a:prstGeom>
        </p:spPr>
      </p:pic>
    </p:spTree>
    <p:extLst>
      <p:ext uri="{BB962C8B-B14F-4D97-AF65-F5344CB8AC3E}">
        <p14:creationId xmlns:p14="http://schemas.microsoft.com/office/powerpoint/2010/main" val="28902853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8C53-0078-47AE-A32F-ED717A3BF4EA}"/>
              </a:ext>
            </a:extLst>
          </p:cNvPr>
          <p:cNvSpPr>
            <a:spLocks noGrp="1"/>
          </p:cNvSpPr>
          <p:nvPr>
            <p:ph type="title"/>
          </p:nvPr>
        </p:nvSpPr>
        <p:spPr/>
        <p:txBody>
          <a:bodyPr/>
          <a:lstStyle/>
          <a:p>
            <a:r>
              <a:rPr lang="en-US" dirty="0"/>
              <a:t>More options for ASP.NET Core </a:t>
            </a:r>
            <a:r>
              <a:rPr lang="en-US" dirty="0" err="1"/>
              <a:t>WebApps</a:t>
            </a:r>
            <a:r>
              <a:rPr lang="en-US" dirty="0"/>
              <a:t> and APIs</a:t>
            </a:r>
          </a:p>
        </p:txBody>
      </p:sp>
      <p:pic>
        <p:nvPicPr>
          <p:cNvPr id="5" name="Content Placeholder 4" descr="Diagram&#10;&#10;Description automatically generated">
            <a:extLst>
              <a:ext uri="{FF2B5EF4-FFF2-40B4-BE49-F238E27FC236}">
                <a16:creationId xmlns:a16="http://schemas.microsoft.com/office/drawing/2014/main" id="{C95D7B9A-12C0-4C5F-932A-170A5964E8E7}"/>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61826" y="1307879"/>
            <a:ext cx="10268347" cy="5243996"/>
          </a:xfrm>
        </p:spPr>
      </p:pic>
    </p:spTree>
    <p:extLst>
      <p:ext uri="{BB962C8B-B14F-4D97-AF65-F5344CB8AC3E}">
        <p14:creationId xmlns:p14="http://schemas.microsoft.com/office/powerpoint/2010/main" val="3673943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61DD80-BB45-49E8-828B-0EDB7F8E5A64}"/>
              </a:ext>
            </a:extLst>
          </p:cNvPr>
          <p:cNvSpPr>
            <a:spLocks noGrp="1"/>
          </p:cNvSpPr>
          <p:nvPr>
            <p:ph type="title"/>
          </p:nvPr>
        </p:nvSpPr>
        <p:spPr/>
        <p:txBody>
          <a:bodyPr/>
          <a:lstStyle/>
          <a:p>
            <a:r>
              <a:rPr lang="en-US" dirty="0"/>
              <a:t>Migration help</a:t>
            </a:r>
          </a:p>
        </p:txBody>
      </p:sp>
      <p:sp>
        <p:nvSpPr>
          <p:cNvPr id="6" name="Content Placeholder 5">
            <a:extLst>
              <a:ext uri="{FF2B5EF4-FFF2-40B4-BE49-F238E27FC236}">
                <a16:creationId xmlns:a16="http://schemas.microsoft.com/office/drawing/2014/main" id="{F8C0B2CD-F4D3-47E3-A510-CAFFC9A6DB2B}"/>
              </a:ext>
            </a:extLst>
          </p:cNvPr>
          <p:cNvSpPr>
            <a:spLocks noGrp="1"/>
          </p:cNvSpPr>
          <p:nvPr>
            <p:ph sz="quarter" idx="10"/>
          </p:nvPr>
        </p:nvSpPr>
        <p:spPr>
          <a:xfrm>
            <a:off x="584200" y="1435100"/>
            <a:ext cx="11018838" cy="2757678"/>
          </a:xfrm>
        </p:spPr>
        <p:txBody>
          <a:bodyPr/>
          <a:lstStyle/>
          <a:p>
            <a:r>
              <a:rPr lang="en-US" dirty="0"/>
              <a:t>Post your question on </a:t>
            </a:r>
            <a:r>
              <a:rPr lang="en-US" dirty="0">
                <a:hlinkClick r:id="rId2"/>
              </a:rPr>
              <a:t>Microsoft Q&amp;A</a:t>
            </a:r>
            <a:r>
              <a:rPr lang="en-US" dirty="0"/>
              <a:t> and tag it with [azure-ad-</a:t>
            </a:r>
            <a:r>
              <a:rPr lang="en-US" dirty="0" err="1"/>
              <a:t>adal</a:t>
            </a:r>
            <a:r>
              <a:rPr lang="en-US" dirty="0"/>
              <a:t>-deprecation].</a:t>
            </a:r>
          </a:p>
          <a:p>
            <a:r>
              <a:rPr lang="en-US" dirty="0"/>
              <a:t>Open an issue in the library's GitHub repository. See the </a:t>
            </a:r>
            <a:r>
              <a:rPr lang="en-US" dirty="0">
                <a:hlinkClick r:id="rId3"/>
              </a:rPr>
              <a:t>Languages and frameworks section</a:t>
            </a:r>
            <a:r>
              <a:rPr lang="en-US" dirty="0"/>
              <a:t> of the MSAL overview article for links to each library's repo.</a:t>
            </a:r>
          </a:p>
          <a:p>
            <a:r>
              <a:rPr lang="en-US" dirty="0"/>
              <a:t>Reach out to your GTP PM, if you have one, for additional assistance</a:t>
            </a:r>
          </a:p>
        </p:txBody>
      </p:sp>
    </p:spTree>
    <p:extLst>
      <p:ext uri="{BB962C8B-B14F-4D97-AF65-F5344CB8AC3E}">
        <p14:creationId xmlns:p14="http://schemas.microsoft.com/office/powerpoint/2010/main" val="31086436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3790F-8E4A-439D-AAA7-C1F26866CAE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54193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038612"/>
            <a:ext cx="9144000" cy="1495794"/>
          </a:xfrm>
          <a:solidFill>
            <a:srgbClr val="243A5E"/>
          </a:solidFill>
        </p:spPr>
        <p:txBody>
          <a:bodyPr/>
          <a:lstStyle/>
          <a:p>
            <a:r>
              <a:rPr lang="en-US" dirty="0">
                <a:solidFill>
                  <a:schemeClr val="tx1"/>
                </a:solidFill>
              </a:rPr>
              <a:t>Migrating your apps</a:t>
            </a:r>
            <a:br>
              <a:rPr lang="en-US" dirty="0">
                <a:solidFill>
                  <a:schemeClr val="tx1"/>
                </a:solidFill>
              </a:rPr>
            </a:br>
            <a:r>
              <a:rPr lang="en-US" dirty="0">
                <a:solidFill>
                  <a:schemeClr val="tx1"/>
                </a:solidFill>
              </a:rPr>
              <a:t>from Azure AD Authentication (ADAL) to Microsoft Authentication (MSAL)</a:t>
            </a:r>
          </a:p>
        </p:txBody>
      </p:sp>
      <p:sp>
        <p:nvSpPr>
          <p:cNvPr id="4" name="TextBox 3">
            <a:extLst>
              <a:ext uri="{FF2B5EF4-FFF2-40B4-BE49-F238E27FC236}">
                <a16:creationId xmlns:a16="http://schemas.microsoft.com/office/drawing/2014/main" id="{68870E09-F9E9-4A8B-9DDD-295016969E8C}"/>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Shared under NDA.</a:t>
            </a:r>
          </a:p>
        </p:txBody>
      </p:sp>
      <p:sp>
        <p:nvSpPr>
          <p:cNvPr id="5" name="Text Placeholder 4">
            <a:extLst>
              <a:ext uri="{FF2B5EF4-FFF2-40B4-BE49-F238E27FC236}">
                <a16:creationId xmlns:a16="http://schemas.microsoft.com/office/drawing/2014/main" id="{8880D151-CCE1-48D7-A240-D7C352EDD320}"/>
              </a:ext>
            </a:extLst>
          </p:cNvPr>
          <p:cNvSpPr txBox="1">
            <a:spLocks/>
          </p:cNvSpPr>
          <p:nvPr/>
        </p:nvSpPr>
        <p:spPr>
          <a:xfrm>
            <a:off x="555175" y="3988037"/>
            <a:ext cx="3631791" cy="67710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Kyle Marsh</a:t>
            </a:r>
          </a:p>
        </p:txBody>
      </p:sp>
    </p:spTree>
    <p:extLst>
      <p:ext uri="{BB962C8B-B14F-4D97-AF65-F5344CB8AC3E}">
        <p14:creationId xmlns:p14="http://schemas.microsoft.com/office/powerpoint/2010/main" val="667122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dirty="0"/>
              <a:t>Speaker Bio</a:t>
            </a:r>
          </a:p>
        </p:txBody>
      </p:sp>
      <p:pic>
        <p:nvPicPr>
          <p:cNvPr id="10" name="Picture Placeholder 9">
            <a:extLst>
              <a:ext uri="{FF2B5EF4-FFF2-40B4-BE49-F238E27FC236}">
                <a16:creationId xmlns:a16="http://schemas.microsoft.com/office/drawing/2014/main" id="{F5C7B856-99E6-49D6-B0D8-F7617462532D}"/>
              </a:ext>
            </a:extLst>
          </p:cNvPr>
          <p:cNvPicPr>
            <a:picLocks noGrp="1" noChangeAspect="1"/>
          </p:cNvPicPr>
          <p:nvPr>
            <p:ph type="pic" sz="quarter" idx="10"/>
          </p:nvPr>
        </p:nvPicPr>
        <p:blipFill>
          <a:blip r:embed="rId3"/>
          <a:srcRect/>
          <a:stretch/>
        </p:blipFill>
        <p:spPr>
          <a:xfrm>
            <a:off x="2275577" y="2361602"/>
            <a:ext cx="2359818" cy="3146425"/>
          </a:xfrm>
          <a:blipFill dpi="0" rotWithShape="1">
            <a:blip r:embed="rId4"/>
            <a:srcRect/>
            <a:stretch>
              <a:fillRect/>
            </a:stretch>
          </a:blipFill>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dirty="0"/>
              <a:t>Kyle Marsh</a:t>
            </a:r>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noAutofit/>
          </a:bodyPr>
          <a:lstStyle/>
          <a:p>
            <a:r>
              <a:rPr lang="en-US" sz="1800" dirty="0"/>
              <a:t>Product Manager, Microsoft</a:t>
            </a:r>
          </a:p>
          <a:p>
            <a:endParaRPr lang="en-US" sz="1800" dirty="0"/>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p:txBody>
          <a:bodyPr/>
          <a:lstStyle/>
          <a:p>
            <a:r>
              <a:rPr lang="en-US" sz="1600" dirty="0"/>
              <a:t>IDNA CxP App Dev</a:t>
            </a:r>
          </a:p>
          <a:p>
            <a:r>
              <a:rPr lang="en-US" sz="1600" dirty="0"/>
              <a:t>https://aka.ms/bookwithkyle</a:t>
            </a:r>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a:xfrm>
            <a:off x="6010275" y="4883337"/>
            <a:ext cx="3983038" cy="430079"/>
          </a:xfrm>
        </p:spPr>
        <p:txBody>
          <a:bodyPr/>
          <a:lstStyle/>
          <a:p>
            <a:r>
              <a:rPr lang="en-US" dirty="0"/>
              <a:t>@kylemar</a:t>
            </a:r>
          </a:p>
        </p:txBody>
      </p:sp>
      <p:pic>
        <p:nvPicPr>
          <p:cNvPr id="13" name="Picture 12" descr="Logo, icon&#10;&#10;Description automatically generated">
            <a:extLst>
              <a:ext uri="{FF2B5EF4-FFF2-40B4-BE49-F238E27FC236}">
                <a16:creationId xmlns:a16="http://schemas.microsoft.com/office/drawing/2014/main" id="{49F6F2D8-2412-CAA1-1DEF-B79A70F1FCB3}"/>
              </a:ext>
            </a:extLst>
          </p:cNvPr>
          <p:cNvPicPr>
            <a:picLocks noChangeAspect="1"/>
          </p:cNvPicPr>
          <p:nvPr/>
        </p:nvPicPr>
        <p:blipFill rotWithShape="1">
          <a:blip r:embed="rId5"/>
          <a:srcRect r="6054" b="4058"/>
          <a:stretch/>
        </p:blipFill>
        <p:spPr>
          <a:xfrm>
            <a:off x="5782983" y="4938542"/>
            <a:ext cx="313017" cy="319668"/>
          </a:xfrm>
          <a:prstGeom prst="rect">
            <a:avLst/>
          </a:prstGeom>
        </p:spPr>
      </p:pic>
    </p:spTree>
    <p:extLst>
      <p:ext uri="{BB962C8B-B14F-4D97-AF65-F5344CB8AC3E}">
        <p14:creationId xmlns:p14="http://schemas.microsoft.com/office/powerpoint/2010/main" val="1922414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79ABF42-B9AD-4DB2-BBAD-FFC9B56990DF}"/>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Microsoft Confidential. Shared under NDA.</a:t>
            </a:r>
          </a:p>
        </p:txBody>
      </p:sp>
      <p:sp>
        <p:nvSpPr>
          <p:cNvPr id="3" name="Title 1">
            <a:extLst>
              <a:ext uri="{FF2B5EF4-FFF2-40B4-BE49-F238E27FC236}">
                <a16:creationId xmlns:a16="http://schemas.microsoft.com/office/drawing/2014/main" id="{D5C670C0-CE23-45B0-94AE-B2BA18E9C8EF}"/>
              </a:ext>
            </a:extLst>
          </p:cNvPr>
          <p:cNvSpPr>
            <a:spLocks noGrp="1"/>
          </p:cNvSpPr>
          <p:nvPr>
            <p:ph type="title"/>
          </p:nvPr>
        </p:nvSpPr>
        <p:spPr>
          <a:xfrm>
            <a:off x="774813" y="1002105"/>
            <a:ext cx="7508990" cy="646331"/>
          </a:xfrm>
        </p:spPr>
        <p:txBody>
          <a:bodyPr lIns="91440" tIns="45720" rIns="91440" bIns="45720" anchor="t"/>
          <a:lstStyle/>
          <a:p>
            <a:r>
              <a:rPr lang="en-US" dirty="0">
                <a:solidFill>
                  <a:schemeClr val="accent1">
                    <a:lumMod val="50000"/>
                  </a:schemeClr>
                </a:solidFill>
              </a:rPr>
              <a:t>Inclusive Session Guidelines</a:t>
            </a:r>
          </a:p>
        </p:txBody>
      </p:sp>
      <p:sp>
        <p:nvSpPr>
          <p:cNvPr id="4" name="TextBox 3">
            <a:extLst>
              <a:ext uri="{FF2B5EF4-FFF2-40B4-BE49-F238E27FC236}">
                <a16:creationId xmlns:a16="http://schemas.microsoft.com/office/drawing/2014/main" id="{07EDA72A-8EC9-433E-BACD-C0BC6EEEA146}"/>
              </a:ext>
            </a:extLst>
          </p:cNvPr>
          <p:cNvSpPr txBox="1"/>
          <p:nvPr/>
        </p:nvSpPr>
        <p:spPr>
          <a:xfrm>
            <a:off x="1395247" y="1671577"/>
            <a:ext cx="971155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Please practice these tips while in the Virtual Onsite sessions. </a:t>
            </a:r>
            <a:endParaRPr kumimoji="0" lang="en-US" sz="2400" b="1" i="0" u="none" strike="noStrike" kern="1200" cap="none" spc="0" normalizeH="0" baseline="0" noProof="0" dirty="0">
              <a:ln>
                <a:noFill/>
              </a:ln>
              <a:solidFill>
                <a:srgbClr val="000000"/>
              </a:solidFill>
              <a:effectLst/>
              <a:uLnTx/>
              <a:uFillTx/>
              <a:latin typeface="Segoe UI"/>
              <a:ea typeface="+mn-ea"/>
              <a:cs typeface="Segoe UI"/>
            </a:endParaRPr>
          </a:p>
        </p:txBody>
      </p:sp>
      <p:sp>
        <p:nvSpPr>
          <p:cNvPr id="5" name="Content Placeholder 2">
            <a:extLst>
              <a:ext uri="{FF2B5EF4-FFF2-40B4-BE49-F238E27FC236}">
                <a16:creationId xmlns:a16="http://schemas.microsoft.com/office/drawing/2014/main" id="{63EF8526-BC8D-4E0B-9AE9-5F471833EB8F}"/>
              </a:ext>
            </a:extLst>
          </p:cNvPr>
          <p:cNvSpPr txBox="1">
            <a:spLocks/>
          </p:cNvSpPr>
          <p:nvPr/>
        </p:nvSpPr>
        <p:spPr>
          <a:xfrm>
            <a:off x="120225" y="2502866"/>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Voice Guidance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Raise virtual hand so the moderator can call on you</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State your name when speaking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Return to mute when not talking</a:t>
            </a:r>
          </a:p>
        </p:txBody>
      </p:sp>
      <p:sp>
        <p:nvSpPr>
          <p:cNvPr id="6" name="Content Placeholder 2">
            <a:extLst>
              <a:ext uri="{FF2B5EF4-FFF2-40B4-BE49-F238E27FC236}">
                <a16:creationId xmlns:a16="http://schemas.microsoft.com/office/drawing/2014/main" id="{CC2F2807-CC7B-407C-A27E-B3623FDF540B}"/>
              </a:ext>
            </a:extLst>
          </p:cNvPr>
          <p:cNvSpPr txBox="1">
            <a:spLocks/>
          </p:cNvSpPr>
          <p:nvPr/>
        </p:nvSpPr>
        <p:spPr>
          <a:xfrm>
            <a:off x="4199166" y="2494983"/>
            <a:ext cx="4029650" cy="3403737"/>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Chat Guidance</a:t>
            </a:r>
            <a:endParaRPr kumimoji="0" lang="en-US" sz="24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Q:</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to preface questions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@mention</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to respond to an individual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Stay on topic</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Use alt-text for images and gifs</a:t>
            </a:r>
          </a:p>
        </p:txBody>
      </p:sp>
      <p:sp>
        <p:nvSpPr>
          <p:cNvPr id="7" name="Content Placeholder 2">
            <a:extLst>
              <a:ext uri="{FF2B5EF4-FFF2-40B4-BE49-F238E27FC236}">
                <a16:creationId xmlns:a16="http://schemas.microsoft.com/office/drawing/2014/main" id="{9766826B-C1EE-4704-811A-13AD16DBE0FB}"/>
              </a:ext>
            </a:extLst>
          </p:cNvPr>
          <p:cNvSpPr txBox="1">
            <a:spLocks/>
          </p:cNvSpPr>
          <p:nvPr/>
        </p:nvSpPr>
        <p:spPr>
          <a:xfrm>
            <a:off x="8125707" y="2423265"/>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Allyship</a:t>
            </a:r>
            <a:endParaRPr kumimoji="0" lang="en-US" sz="24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Seek to understand, not drive agreement</a:t>
            </a: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Focus on ideas, not people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Support and amplify peers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Avoid acronyms</a:t>
            </a:r>
          </a:p>
        </p:txBody>
      </p:sp>
    </p:spTree>
    <p:extLst>
      <p:ext uri="{BB962C8B-B14F-4D97-AF65-F5344CB8AC3E}">
        <p14:creationId xmlns:p14="http://schemas.microsoft.com/office/powerpoint/2010/main" val="20868368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EA19DCC-EDEE-4C14-91EA-066EAFCC63BA}"/>
              </a:ext>
            </a:extLst>
          </p:cNvPr>
          <p:cNvSpPr>
            <a:spLocks noGrp="1"/>
          </p:cNvSpPr>
          <p:nvPr>
            <p:ph type="title"/>
          </p:nvPr>
        </p:nvSpPr>
        <p:spPr/>
        <p:txBody>
          <a:bodyPr/>
          <a:lstStyle/>
          <a:p>
            <a:r>
              <a:rPr lang="en-US" dirty="0"/>
              <a:t>Why migrate ? </a:t>
            </a:r>
          </a:p>
        </p:txBody>
      </p:sp>
      <p:sp>
        <p:nvSpPr>
          <p:cNvPr id="9" name="Text Placeholder 8">
            <a:extLst>
              <a:ext uri="{FF2B5EF4-FFF2-40B4-BE49-F238E27FC236}">
                <a16:creationId xmlns:a16="http://schemas.microsoft.com/office/drawing/2014/main" id="{9510E228-47DC-4C08-AC9E-304C30B17B3D}"/>
              </a:ext>
            </a:extLst>
          </p:cNvPr>
          <p:cNvSpPr>
            <a:spLocks noGrp="1"/>
          </p:cNvSpPr>
          <p:nvPr>
            <p:ph type="body" sz="quarter" idx="10"/>
          </p:nvPr>
        </p:nvSpPr>
        <p:spPr>
          <a:xfrm>
            <a:off x="584200" y="1435497"/>
            <a:ext cx="11018520" cy="5072158"/>
          </a:xfrm>
        </p:spPr>
        <p:txBody>
          <a:bodyPr/>
          <a:lstStyle/>
          <a:p>
            <a:r>
              <a:rPr lang="en-US" dirty="0"/>
              <a:t>Continuous Access Evaluation</a:t>
            </a:r>
          </a:p>
          <a:p>
            <a:pPr lvl="1"/>
            <a:r>
              <a:rPr lang="en-US" dirty="0"/>
              <a:t>Proactive token refresh</a:t>
            </a:r>
          </a:p>
          <a:p>
            <a:r>
              <a:rPr lang="en-US" dirty="0"/>
              <a:t>Auth broker support</a:t>
            </a:r>
          </a:p>
          <a:p>
            <a:pPr lvl="1"/>
            <a:r>
              <a:rPr lang="en-US" dirty="0"/>
              <a:t>Device based Conditional Access policy – “Require managed device”</a:t>
            </a:r>
          </a:p>
          <a:p>
            <a:r>
              <a:rPr lang="en-US" dirty="0"/>
              <a:t>Proof of possession tokens</a:t>
            </a:r>
          </a:p>
          <a:p>
            <a:pPr lvl="1"/>
            <a:r>
              <a:rPr lang="en-US" dirty="0"/>
              <a:t>Experimental updates appearing – </a:t>
            </a:r>
            <a:r>
              <a:rPr lang="en-US" dirty="0">
                <a:hlinkClick r:id="rId2"/>
              </a:rPr>
              <a:t>JS</a:t>
            </a:r>
            <a:r>
              <a:rPr lang="en-US" dirty="0"/>
              <a:t>, .</a:t>
            </a:r>
            <a:r>
              <a:rPr lang="en-US" dirty="0">
                <a:hlinkClick r:id="rId3"/>
              </a:rPr>
              <a:t>NET</a:t>
            </a:r>
            <a:endParaRPr lang="en-US" dirty="0"/>
          </a:p>
          <a:p>
            <a:r>
              <a:rPr lang="en-US" dirty="0"/>
              <a:t>Azure AD Certificate-based Authentication (</a:t>
            </a:r>
            <a:r>
              <a:rPr lang="en-US" dirty="0">
                <a:hlinkClick r:id="rId4"/>
              </a:rPr>
              <a:t>CBA</a:t>
            </a:r>
            <a:r>
              <a:rPr lang="en-US" dirty="0"/>
              <a:t>) on Mobile</a:t>
            </a:r>
          </a:p>
          <a:p>
            <a:r>
              <a:rPr lang="en-US" dirty="0"/>
              <a:t>System browsers on mobile devices</a:t>
            </a:r>
          </a:p>
          <a:p>
            <a:endParaRPr lang="en-US" dirty="0"/>
          </a:p>
          <a:p>
            <a:r>
              <a:rPr lang="en-US" dirty="0"/>
              <a:t>Bottom line: Features and improvements are continuous across MSAL libraries. </a:t>
            </a:r>
          </a:p>
        </p:txBody>
      </p:sp>
    </p:spTree>
    <p:extLst>
      <p:ext uri="{BB962C8B-B14F-4D97-AF65-F5344CB8AC3E}">
        <p14:creationId xmlns:p14="http://schemas.microsoft.com/office/powerpoint/2010/main" val="12978251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CEC4D66-7D8B-41E9-944D-7E30F1C60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263" y="1436914"/>
            <a:ext cx="10698284" cy="5134134"/>
          </a:xfrm>
          <a:prstGeom prst="rect">
            <a:avLst/>
          </a:prstGeom>
        </p:spPr>
      </p:pic>
      <p:sp>
        <p:nvSpPr>
          <p:cNvPr id="8" name="Title 7">
            <a:extLst>
              <a:ext uri="{FF2B5EF4-FFF2-40B4-BE49-F238E27FC236}">
                <a16:creationId xmlns:a16="http://schemas.microsoft.com/office/drawing/2014/main" id="{44BFF5AA-7D28-483E-8E48-DC6848AC1680}"/>
              </a:ext>
            </a:extLst>
          </p:cNvPr>
          <p:cNvSpPr>
            <a:spLocks noGrp="1"/>
          </p:cNvSpPr>
          <p:nvPr>
            <p:ph type="title"/>
          </p:nvPr>
        </p:nvSpPr>
        <p:spPr/>
        <p:txBody>
          <a:bodyPr/>
          <a:lstStyle/>
          <a:p>
            <a:r>
              <a:rPr lang="en-US" dirty="0"/>
              <a:t>It started with a fundamental update of the platform</a:t>
            </a:r>
          </a:p>
        </p:txBody>
      </p:sp>
    </p:spTree>
    <p:extLst>
      <p:ext uri="{BB962C8B-B14F-4D97-AF65-F5344CB8AC3E}">
        <p14:creationId xmlns:p14="http://schemas.microsoft.com/office/powerpoint/2010/main" val="26655576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D356-8C2C-43F9-990A-B038D1921235}"/>
              </a:ext>
            </a:extLst>
          </p:cNvPr>
          <p:cNvSpPr>
            <a:spLocks noGrp="1"/>
          </p:cNvSpPr>
          <p:nvPr>
            <p:ph type="title"/>
          </p:nvPr>
        </p:nvSpPr>
        <p:spPr/>
        <p:txBody>
          <a:bodyPr/>
          <a:lstStyle/>
          <a:p>
            <a:r>
              <a:rPr lang="en-US" dirty="0"/>
              <a:t>Who can sign in?</a:t>
            </a:r>
          </a:p>
        </p:txBody>
      </p:sp>
      <p:pic>
        <p:nvPicPr>
          <p:cNvPr id="5" name="Content Placeholder 4">
            <a:extLst>
              <a:ext uri="{FF2B5EF4-FFF2-40B4-BE49-F238E27FC236}">
                <a16:creationId xmlns:a16="http://schemas.microsoft.com/office/drawing/2014/main" id="{9AA75406-4DEB-41F3-A663-143AF676C5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874" y="2536750"/>
            <a:ext cx="11216251" cy="2207923"/>
          </a:xfrm>
        </p:spPr>
      </p:pic>
    </p:spTree>
    <p:extLst>
      <p:ext uri="{BB962C8B-B14F-4D97-AF65-F5344CB8AC3E}">
        <p14:creationId xmlns:p14="http://schemas.microsoft.com/office/powerpoint/2010/main" val="1381908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BDFB-B251-4E8F-8202-45941B0DC7DA}"/>
              </a:ext>
            </a:extLst>
          </p:cNvPr>
          <p:cNvSpPr>
            <a:spLocks noGrp="1"/>
          </p:cNvSpPr>
          <p:nvPr>
            <p:ph type="title"/>
          </p:nvPr>
        </p:nvSpPr>
        <p:spPr/>
        <p:txBody>
          <a:bodyPr/>
          <a:lstStyle/>
          <a:p>
            <a:r>
              <a:rPr lang="en-US" dirty="0"/>
              <a:t>Consent user experience</a:t>
            </a:r>
          </a:p>
        </p:txBody>
      </p:sp>
      <p:sp>
        <p:nvSpPr>
          <p:cNvPr id="3" name="Content Placeholder 2">
            <a:extLst>
              <a:ext uri="{FF2B5EF4-FFF2-40B4-BE49-F238E27FC236}">
                <a16:creationId xmlns:a16="http://schemas.microsoft.com/office/drawing/2014/main" id="{B492EE4E-4BD2-4766-8334-ED0C5C9CCEEC}"/>
              </a:ext>
            </a:extLst>
          </p:cNvPr>
          <p:cNvSpPr>
            <a:spLocks noGrp="1"/>
          </p:cNvSpPr>
          <p:nvPr>
            <p:ph sz="quarter" idx="10"/>
          </p:nvPr>
        </p:nvSpPr>
        <p:spPr>
          <a:xfrm>
            <a:off x="584200" y="1435100"/>
            <a:ext cx="11018838" cy="4850559"/>
          </a:xfrm>
        </p:spPr>
        <p:txBody>
          <a:bodyPr/>
          <a:lstStyle/>
          <a:p>
            <a:r>
              <a:rPr lang="en-US" dirty="0"/>
              <a:t>ADAL is a static consent only experience</a:t>
            </a:r>
          </a:p>
          <a:p>
            <a:pPr lvl="1"/>
            <a:r>
              <a:rPr lang="en-US" dirty="0"/>
              <a:t>All “resources” have to be declared in the registration</a:t>
            </a:r>
          </a:p>
          <a:p>
            <a:pPr lvl="1"/>
            <a:r>
              <a:rPr lang="en-US" dirty="0"/>
              <a:t>All permissions are requested on first user and granted or denied as a group</a:t>
            </a:r>
          </a:p>
          <a:p>
            <a:pPr lvl="1"/>
            <a:endParaRPr lang="en-US" dirty="0"/>
          </a:p>
          <a:p>
            <a:r>
              <a:rPr lang="en-US" dirty="0"/>
              <a:t>MSAL is standards compliant and enables dynamic and incremental consent</a:t>
            </a:r>
          </a:p>
          <a:p>
            <a:pPr lvl="1"/>
            <a:r>
              <a:rPr lang="en-US" dirty="0"/>
              <a:t>Technically, no permissions are required in the registration, but highly recommended. </a:t>
            </a:r>
          </a:p>
          <a:p>
            <a:pPr lvl="1"/>
            <a:r>
              <a:rPr lang="en-US" dirty="0"/>
              <a:t>Makes it possible to have components of an app that can have separate consent.</a:t>
            </a:r>
          </a:p>
          <a:p>
            <a:pPr lvl="1"/>
            <a:endParaRPr lang="en-US" dirty="0"/>
          </a:p>
          <a:p>
            <a:r>
              <a:rPr lang="en-US" dirty="0"/>
              <a:t>For Line of Business apps, we do recommend admin consent. </a:t>
            </a:r>
          </a:p>
          <a:p>
            <a:pPr lvl="1"/>
            <a:r>
              <a:rPr lang="en-US" dirty="0"/>
              <a:t>Hence the recommendation for permissions in the app registration</a:t>
            </a:r>
          </a:p>
          <a:p>
            <a:pPr lvl="1"/>
            <a:r>
              <a:rPr lang="en-US" dirty="0"/>
              <a:t>Sophisticated component architecture still benefits from dynamic and incremental consent</a:t>
            </a:r>
          </a:p>
        </p:txBody>
      </p:sp>
    </p:spTree>
    <p:extLst>
      <p:ext uri="{BB962C8B-B14F-4D97-AF65-F5344CB8AC3E}">
        <p14:creationId xmlns:p14="http://schemas.microsoft.com/office/powerpoint/2010/main" val="2051366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4AA7-0C84-4974-A356-6E412479183D}"/>
              </a:ext>
            </a:extLst>
          </p:cNvPr>
          <p:cNvSpPr>
            <a:spLocks noGrp="1"/>
          </p:cNvSpPr>
          <p:nvPr>
            <p:ph type="title"/>
          </p:nvPr>
        </p:nvSpPr>
        <p:spPr/>
        <p:txBody>
          <a:bodyPr/>
          <a:lstStyle/>
          <a:p>
            <a:r>
              <a:rPr lang="en-US" dirty="0"/>
              <a:t>Resources vs Scopes</a:t>
            </a:r>
          </a:p>
        </p:txBody>
      </p:sp>
      <p:sp>
        <p:nvSpPr>
          <p:cNvPr id="3" name="Content Placeholder 2">
            <a:extLst>
              <a:ext uri="{FF2B5EF4-FFF2-40B4-BE49-F238E27FC236}">
                <a16:creationId xmlns:a16="http://schemas.microsoft.com/office/drawing/2014/main" id="{35C71AD7-045C-4780-8EF5-8C5F8E864442}"/>
              </a:ext>
            </a:extLst>
          </p:cNvPr>
          <p:cNvSpPr>
            <a:spLocks noGrp="1"/>
          </p:cNvSpPr>
          <p:nvPr>
            <p:ph sz="quarter" idx="10"/>
          </p:nvPr>
        </p:nvSpPr>
        <p:spPr>
          <a:xfrm>
            <a:off x="584200" y="1435100"/>
            <a:ext cx="11018838" cy="4702826"/>
          </a:xfrm>
        </p:spPr>
        <p:txBody>
          <a:bodyPr/>
          <a:lstStyle/>
          <a:p>
            <a:r>
              <a:rPr lang="en-US" dirty="0"/>
              <a:t>ADAL apps ask for a token with the resource ID and the token is issued with the scopes in the app registration</a:t>
            </a:r>
          </a:p>
          <a:p>
            <a:pPr marL="428625" lvl="2" indent="0">
              <a:buNone/>
            </a:pPr>
            <a:r>
              <a:rPr lang="en-US" dirty="0"/>
              <a:t>https://login.microsoftonline.com/common/oauth2/authorize?</a:t>
            </a:r>
          </a:p>
          <a:p>
            <a:pPr marL="428625" lvl="2" indent="0">
              <a:buNone/>
            </a:pPr>
            <a:r>
              <a:rPr lang="en-US" dirty="0" err="1"/>
              <a:t>client_id</a:t>
            </a:r>
            <a:r>
              <a:rPr lang="en-US" dirty="0"/>
              <a:t>=2d4d11a2-f814-46a7-890a-274a72a7309e</a:t>
            </a:r>
          </a:p>
          <a:p>
            <a:pPr marL="428625" lvl="2" indent="0">
              <a:buNone/>
            </a:pPr>
            <a:r>
              <a:rPr lang="en-US" dirty="0">
                <a:highlight>
                  <a:srgbClr val="FFFF00"/>
                </a:highlight>
              </a:rPr>
              <a:t>&amp;resource=https://graph.microsoft.com/</a:t>
            </a:r>
          </a:p>
          <a:p>
            <a:endParaRPr lang="en-US" dirty="0"/>
          </a:p>
          <a:p>
            <a:r>
              <a:rPr lang="en-US" dirty="0"/>
              <a:t>MSAL apps request tokens with specific scopes</a:t>
            </a:r>
          </a:p>
          <a:p>
            <a:pPr marL="428625" lvl="2" indent="0">
              <a:buNone/>
            </a:pPr>
            <a:r>
              <a:rPr lang="en-US" dirty="0"/>
              <a:t>https://login.microsoftonline.com/common/oauth2/v2.0/authorize?</a:t>
            </a:r>
          </a:p>
          <a:p>
            <a:pPr marL="428625" lvl="2" indent="0">
              <a:buNone/>
            </a:pPr>
            <a:r>
              <a:rPr lang="en-US" dirty="0" err="1"/>
              <a:t>client_id</a:t>
            </a:r>
            <a:r>
              <a:rPr lang="en-US" dirty="0"/>
              <a:t>=2d4d11a2-f814-46a7-890a-274a72a7309e</a:t>
            </a:r>
          </a:p>
          <a:p>
            <a:pPr marL="428625" lvl="2" indent="0">
              <a:buNone/>
            </a:pPr>
            <a:r>
              <a:rPr lang="en-US" dirty="0"/>
              <a:t>&amp;</a:t>
            </a:r>
            <a:r>
              <a:rPr lang="en-US" dirty="0">
                <a:highlight>
                  <a:srgbClr val="FFFF00"/>
                </a:highlight>
              </a:rPr>
              <a:t>scope=https://graph.microsoft.com/directory.read%20https://graph.microsoft.com/directory.write</a:t>
            </a:r>
          </a:p>
          <a:p>
            <a:endParaRPr lang="en-US" dirty="0"/>
          </a:p>
          <a:p>
            <a:r>
              <a:rPr lang="en-US" dirty="0"/>
              <a:t>More compliant with OAuth2 spec and common industry practices </a:t>
            </a:r>
          </a:p>
        </p:txBody>
      </p:sp>
    </p:spTree>
    <p:extLst>
      <p:ext uri="{BB962C8B-B14F-4D97-AF65-F5344CB8AC3E}">
        <p14:creationId xmlns:p14="http://schemas.microsoft.com/office/powerpoint/2010/main" val="2266859690"/>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1_Office Theme">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1023</TotalTime>
  <Words>855</Words>
  <Application>Microsoft Office PowerPoint</Application>
  <PresentationFormat>Widescreen</PresentationFormat>
  <Paragraphs>127</Paragraphs>
  <Slides>18</Slides>
  <Notes>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18</vt:i4>
      </vt:variant>
    </vt:vector>
  </HeadingPairs>
  <TitlesOfParts>
    <vt:vector size="29" baseType="lpstr">
      <vt:lpstr>Arial</vt:lpstr>
      <vt:lpstr>Calibri</vt:lpstr>
      <vt:lpstr>Consolas</vt:lpstr>
      <vt:lpstr>Segoe UI</vt:lpstr>
      <vt:lpstr>Segoe UI Semibold</vt:lpstr>
      <vt:lpstr>Segoe UI Semilight</vt:lpstr>
      <vt:lpstr>Segoe UI VSS (Regular)</vt:lpstr>
      <vt:lpstr>Wingdings</vt:lpstr>
      <vt:lpstr>5-50203_Microsoft_Ignite_Template</vt:lpstr>
      <vt:lpstr>White Template</vt:lpstr>
      <vt:lpstr>1_Office Theme</vt:lpstr>
      <vt:lpstr>Microsoft Identity &amp; Network Access EMEA Virtual Onsite Application &amp; Developer Track </vt:lpstr>
      <vt:lpstr>Migrating your apps from Azure AD Authentication (ADAL) to Microsoft Authentication (MSAL)</vt:lpstr>
      <vt:lpstr>Speaker Bio</vt:lpstr>
      <vt:lpstr>Inclusive Session Guidelines</vt:lpstr>
      <vt:lpstr>Why migrate ? </vt:lpstr>
      <vt:lpstr>It started with a fundamental update of the platform</vt:lpstr>
      <vt:lpstr>Who can sign in?</vt:lpstr>
      <vt:lpstr>Consent user experience</vt:lpstr>
      <vt:lpstr>Resources vs Scopes</vt:lpstr>
      <vt:lpstr>AuthenticationContext vs Client Applications</vt:lpstr>
      <vt:lpstr>ADAL is not advancing</vt:lpstr>
      <vt:lpstr>How can you find the ADAL apps in your tenant ?</vt:lpstr>
      <vt:lpstr>Each MSAL platform version has a migration guide.  </vt:lpstr>
      <vt:lpstr>Let's look at some MSAL.NET examples</vt:lpstr>
      <vt:lpstr>Microsoft Identity Web</vt:lpstr>
      <vt:lpstr>More options for ASP.NET Core WebApps and APIs</vt:lpstr>
      <vt:lpstr>Migration help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Identity &amp; Network Access EMEA Virtual Onsite Application &amp; Developer Track </dc:title>
  <dc:creator>Kyle Marsh (HE/HIM)</dc:creator>
  <cp:lastModifiedBy>Kyle Marsh (HE/HIM)</cp:lastModifiedBy>
  <cp:revision>5</cp:revision>
  <dcterms:created xsi:type="dcterms:W3CDTF">2022-11-08T16:16:29Z</dcterms:created>
  <dcterms:modified xsi:type="dcterms:W3CDTF">2022-11-09T13:38:54Z</dcterms:modified>
</cp:coreProperties>
</file>